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4"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3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39873C01-D2FD-4E7A-83AA-36E2FEA8A62E}" type="datetimeFigureOut">
              <a:rPr kumimoji="1" lang="ja-JP" altLang="en-US" smtClean="0"/>
              <a:t>2022/10/26</a:t>
            </a:fld>
            <a:endParaRPr kumimoji="1" lang="ja-JP" altLang="en-US"/>
          </a:p>
        </p:txBody>
      </p:sp>
      <p:sp>
        <p:nvSpPr>
          <p:cNvPr id="4" name="スライド イメージ プレースホルダー 3"/>
          <p:cNvSpPr>
            <a:spLocks noGrp="1" noRot="1" noChangeAspect="1"/>
          </p:cNvSpPr>
          <p:nvPr>
            <p:ph type="sldImg" idx="2"/>
          </p:nvPr>
        </p:nvSpPr>
        <p:spPr>
          <a:xfrm>
            <a:off x="2273300" y="1252538"/>
            <a:ext cx="2341563" cy="33813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B6B036D1-2A4D-412C-A916-E151B6E4C731}" type="slidenum">
              <a:rPr kumimoji="1" lang="ja-JP" altLang="en-US" smtClean="0"/>
              <a:t>‹#›</a:t>
            </a:fld>
            <a:endParaRPr kumimoji="1" lang="ja-JP" altLang="en-US"/>
          </a:p>
        </p:txBody>
      </p:sp>
    </p:spTree>
    <p:extLst>
      <p:ext uri="{BB962C8B-B14F-4D97-AF65-F5344CB8AC3E}">
        <p14:creationId xmlns:p14="http://schemas.microsoft.com/office/powerpoint/2010/main" val="607773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918443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194415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365597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258043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3305725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1658534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3913200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308558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1355463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1433719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15EC1E7-1B4F-49E2-AE61-81A69ABE67FB}" type="datetimeFigureOut">
              <a:rPr kumimoji="1" lang="ja-JP" altLang="en-US" smtClean="0"/>
              <a:t>2022/10/26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2646638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15EC1E7-1B4F-49E2-AE61-81A69ABE67FB}" type="datetimeFigureOut">
              <a:rPr kumimoji="1" lang="ja-JP" altLang="en-US" smtClean="0"/>
              <a:t>2022/10/26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9173DFA-7D1E-4D1D-830C-3ACF2BD99FE1}" type="slidenum">
              <a:rPr kumimoji="1" lang="ja-JP" altLang="en-US" smtClean="0"/>
              <a:t>‹#›</a:t>
            </a:fld>
            <a:endParaRPr kumimoji="1" lang="ja-JP" altLang="en-US"/>
          </a:p>
        </p:txBody>
      </p:sp>
    </p:spTree>
    <p:extLst>
      <p:ext uri="{BB962C8B-B14F-4D97-AF65-F5344CB8AC3E}">
        <p14:creationId xmlns:p14="http://schemas.microsoft.com/office/powerpoint/2010/main" val="3324234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84AEBB2D-D1B1-4295-A2B2-1780C4647282}"/>
              </a:ext>
            </a:extLst>
          </p:cNvPr>
          <p:cNvSpPr/>
          <p:nvPr/>
        </p:nvSpPr>
        <p:spPr>
          <a:xfrm>
            <a:off x="0" y="1"/>
            <a:ext cx="6858000" cy="8733165"/>
          </a:xfrm>
          <a:prstGeom prst="rect">
            <a:avLst/>
          </a:prstGeom>
          <a:solidFill>
            <a:srgbClr val="FF0000"/>
          </a:solidFill>
          <a:ln w="165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12911074-540D-4A4C-9BA1-63E078423A75}"/>
              </a:ext>
            </a:extLst>
          </p:cNvPr>
          <p:cNvSpPr txBox="1"/>
          <p:nvPr/>
        </p:nvSpPr>
        <p:spPr>
          <a:xfrm>
            <a:off x="435016" y="269905"/>
            <a:ext cx="6130962" cy="707885"/>
          </a:xfrm>
          <a:prstGeom prst="rect">
            <a:avLst/>
          </a:prstGeom>
          <a:noFill/>
          <a:ln>
            <a:noFill/>
          </a:ln>
        </p:spPr>
        <p:txBody>
          <a:bodyPr wrap="square" rtlCol="0">
            <a:prstTxWarp prst="textPlain">
              <a:avLst/>
            </a:prstTxWarp>
            <a:spAutoFit/>
          </a:bodyPr>
          <a:lstStyle/>
          <a:p>
            <a:r>
              <a:rPr lang="ja-JP" altLang="en-US" sz="4400" dirty="0">
                <a:solidFill>
                  <a:schemeClr val="bg1"/>
                </a:solidFill>
                <a:latin typeface="BIZ UDPゴシック" panose="020B0400000000000000" pitchFamily="50" charset="-128"/>
                <a:ea typeface="BIZ UDPゴシック" panose="020B0400000000000000" pitchFamily="50" charset="-128"/>
              </a:rPr>
              <a:t>安全なまちづくり宣言</a:t>
            </a:r>
            <a:endParaRPr kumimoji="1" lang="ja-JP" altLang="en-US" sz="4400" dirty="0">
              <a:solidFill>
                <a:schemeClr val="bg1"/>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45B8F538-66F6-4C8A-91FD-BE1BD5DBDD18}"/>
              </a:ext>
            </a:extLst>
          </p:cNvPr>
          <p:cNvSpPr txBox="1"/>
          <p:nvPr/>
        </p:nvSpPr>
        <p:spPr>
          <a:xfrm>
            <a:off x="474347" y="1369199"/>
            <a:ext cx="6858000" cy="707886"/>
          </a:xfrm>
          <a:prstGeom prst="rect">
            <a:avLst/>
          </a:prstGeom>
          <a:noFill/>
          <a:ln>
            <a:noFill/>
          </a:ln>
        </p:spPr>
        <p:txBody>
          <a:bodyPr wrap="square" rtlCol="0">
            <a:spAutoFit/>
          </a:bodyPr>
          <a:lstStyle/>
          <a:p>
            <a:r>
              <a:rPr kumimoji="1" lang="ja-JP" altLang="en-US" sz="4000" b="1" dirty="0">
                <a:solidFill>
                  <a:srgbClr val="FFFF00"/>
                </a:solidFill>
                <a:latin typeface="BIZ UDPゴシック" panose="020B0400000000000000" pitchFamily="50" charset="-128"/>
                <a:ea typeface="BIZ UDPゴシック" panose="020B0400000000000000" pitchFamily="50" charset="-128"/>
              </a:rPr>
              <a:t>このビルは、</a:t>
            </a:r>
          </a:p>
        </p:txBody>
      </p:sp>
      <p:sp>
        <p:nvSpPr>
          <p:cNvPr id="4" name="テキスト ボックス 3">
            <a:extLst>
              <a:ext uri="{FF2B5EF4-FFF2-40B4-BE49-F238E27FC236}">
                <a16:creationId xmlns:a16="http://schemas.microsoft.com/office/drawing/2014/main" id="{05C32639-9F0D-4EDF-9E89-C209E2563A73}"/>
              </a:ext>
            </a:extLst>
          </p:cNvPr>
          <p:cNvSpPr txBox="1"/>
          <p:nvPr/>
        </p:nvSpPr>
        <p:spPr>
          <a:xfrm>
            <a:off x="564067" y="2269871"/>
            <a:ext cx="5817682" cy="1804266"/>
          </a:xfrm>
          <a:prstGeom prst="rect">
            <a:avLst/>
          </a:prstGeom>
          <a:noFill/>
          <a:ln>
            <a:noFill/>
          </a:ln>
        </p:spPr>
        <p:txBody>
          <a:bodyPr wrap="square" rtlCol="0">
            <a:prstTxWarp prst="textPlain">
              <a:avLst/>
            </a:prstTxWarp>
            <a:spAutoFit/>
          </a:bodyPr>
          <a:lstStyle/>
          <a:p>
            <a:r>
              <a:rPr lang="ja-JP" altLang="en-US" sz="5400" b="1" dirty="0">
                <a:solidFill>
                  <a:srgbClr val="FFFF00"/>
                </a:solidFill>
                <a:latin typeface="Copperplate Gothic Bold" panose="020E0705020206020404" pitchFamily="34" charset="0"/>
                <a:ea typeface="BIZ UDPゴシック" panose="020B0400000000000000" pitchFamily="50" charset="-128"/>
              </a:rPr>
              <a:t>適正営業推進ビル</a:t>
            </a:r>
            <a:endParaRPr kumimoji="1" lang="ja-JP" altLang="en-US" sz="5400" b="1" dirty="0">
              <a:solidFill>
                <a:srgbClr val="FFFF00"/>
              </a:solidFill>
              <a:latin typeface="Copperplate Gothic Bold" panose="020E0705020206020404" pitchFamily="34" charset="0"/>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58416BB7-4B0F-4A27-85FF-0C35146916E3}"/>
              </a:ext>
            </a:extLst>
          </p:cNvPr>
          <p:cNvSpPr txBox="1"/>
          <p:nvPr/>
        </p:nvSpPr>
        <p:spPr>
          <a:xfrm>
            <a:off x="236128" y="4258972"/>
            <a:ext cx="6858000" cy="707886"/>
          </a:xfrm>
          <a:prstGeom prst="rect">
            <a:avLst/>
          </a:prstGeom>
          <a:noFill/>
          <a:ln>
            <a:noFill/>
          </a:ln>
        </p:spPr>
        <p:txBody>
          <a:bodyPr wrap="square" rtlCol="0">
            <a:spAutoFit/>
          </a:bodyPr>
          <a:lstStyle/>
          <a:p>
            <a:r>
              <a:rPr lang="ja-JP" altLang="en-US" sz="4000" b="1" dirty="0">
                <a:solidFill>
                  <a:srgbClr val="FFFF00"/>
                </a:solidFill>
                <a:latin typeface="BIZ UDPゴシック" panose="020B0400000000000000" pitchFamily="50" charset="-128"/>
                <a:ea typeface="BIZ UDPゴシック" panose="020B0400000000000000" pitchFamily="50" charset="-128"/>
              </a:rPr>
              <a:t>です。</a:t>
            </a:r>
            <a:endParaRPr kumimoji="1" lang="ja-JP" altLang="en-US" sz="4000" b="1" dirty="0">
              <a:solidFill>
                <a:srgbClr val="FFFF00"/>
              </a:solidFill>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C35C01E5-C656-4A25-9628-DB1EC849ECAB}"/>
              </a:ext>
            </a:extLst>
          </p:cNvPr>
          <p:cNvSpPr txBox="1"/>
          <p:nvPr/>
        </p:nvSpPr>
        <p:spPr>
          <a:xfrm>
            <a:off x="238219" y="8086835"/>
            <a:ext cx="6327759" cy="646331"/>
          </a:xfrm>
          <a:prstGeom prst="rect">
            <a:avLst/>
          </a:prstGeom>
          <a:noFill/>
          <a:ln>
            <a:noFill/>
          </a:ln>
        </p:spPr>
        <p:txBody>
          <a:bodyPr wrap="square" rtlCol="0">
            <a:spAutoFit/>
          </a:bodyPr>
          <a:lstStyle/>
          <a:p>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a:latin typeface="BIZ UDPゴシック" panose="020B0400000000000000" pitchFamily="50" charset="-128"/>
                <a:ea typeface="BIZ UDPゴシック" panose="020B0400000000000000" pitchFamily="50" charset="-128"/>
              </a:rPr>
              <a:t>　愛知県安全なまちづくり条例では、犯罪抑止・環境浄化推進地区内において風俗営業等を</a:t>
            </a: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営む者に自己の所有する不動産を賃貸する者は、当該不動産が違法な風俗営業に使用され</a:t>
            </a:r>
            <a:endParaRPr kumimoji="1" lang="en-US" altLang="ja-JP" sz="1200" dirty="0">
              <a:latin typeface="BIZ UDPゴシック" panose="020B0400000000000000" pitchFamily="50" charset="-128"/>
              <a:ea typeface="BIZ UDPゴシック" panose="020B0400000000000000" pitchFamily="50" charset="-128"/>
            </a:endParaRPr>
          </a:p>
          <a:p>
            <a:r>
              <a:rPr lang="ja-JP" altLang="en-US" sz="1200" dirty="0">
                <a:latin typeface="BIZ UDPゴシック" panose="020B0400000000000000" pitchFamily="50" charset="-128"/>
                <a:ea typeface="BIZ UDPゴシック" panose="020B0400000000000000" pitchFamily="50" charset="-128"/>
              </a:rPr>
              <a:t>　</a:t>
            </a:r>
            <a:r>
              <a:rPr kumimoji="1" lang="ja-JP" altLang="en-US" sz="1200" dirty="0" err="1">
                <a:latin typeface="BIZ UDPゴシック" panose="020B0400000000000000" pitchFamily="50" charset="-128"/>
                <a:ea typeface="BIZ UDPゴシック" panose="020B0400000000000000" pitchFamily="50" charset="-128"/>
              </a:rPr>
              <a:t>る</a:t>
            </a:r>
            <a:r>
              <a:rPr kumimoji="1" lang="ja-JP" altLang="en-US" sz="1200" dirty="0">
                <a:latin typeface="BIZ UDPゴシック" panose="020B0400000000000000" pitchFamily="50" charset="-128"/>
                <a:ea typeface="BIZ UDPゴシック" panose="020B0400000000000000" pitchFamily="50" charset="-128"/>
              </a:rPr>
              <a:t>ことのないよう適正管理に努めなければならないと規定されています。</a:t>
            </a:r>
          </a:p>
        </p:txBody>
      </p:sp>
      <p:sp>
        <p:nvSpPr>
          <p:cNvPr id="7" name="テキスト ボックス 6">
            <a:extLst>
              <a:ext uri="{FF2B5EF4-FFF2-40B4-BE49-F238E27FC236}">
                <a16:creationId xmlns:a16="http://schemas.microsoft.com/office/drawing/2014/main" id="{ED16CCB1-8B26-4B01-865E-571B44A34D1B}"/>
              </a:ext>
            </a:extLst>
          </p:cNvPr>
          <p:cNvSpPr txBox="1"/>
          <p:nvPr/>
        </p:nvSpPr>
        <p:spPr>
          <a:xfrm>
            <a:off x="231549" y="8814473"/>
            <a:ext cx="3197451" cy="892552"/>
          </a:xfrm>
          <a:prstGeom prst="rect">
            <a:avLst/>
          </a:prstGeom>
          <a:noFill/>
          <a:ln>
            <a:solidFill>
              <a:schemeClr val="tx1"/>
            </a:solidFill>
          </a:ln>
        </p:spPr>
        <p:txBody>
          <a:bodyPr wrap="square" rtlCol="0">
            <a:spAutoFit/>
          </a:bodyPr>
          <a:lstStyle/>
          <a:p>
            <a:pPr algn="ctr"/>
            <a:r>
              <a:rPr lang="ja-JP" altLang="en-US" sz="2000" dirty="0">
                <a:latin typeface="源ノ角ゴシック Medium" panose="020B0600000000000000" pitchFamily="34" charset="-128"/>
                <a:ea typeface="源ノ角ゴシック Medium" panose="020B0600000000000000" pitchFamily="34" charset="-128"/>
              </a:rPr>
              <a:t>（不動産所有者名）</a:t>
            </a:r>
            <a:endParaRPr lang="en-US" altLang="ja-JP" sz="2000" dirty="0">
              <a:latin typeface="源ノ角ゴシック Medium" panose="020B0600000000000000" pitchFamily="34" charset="-128"/>
              <a:ea typeface="源ノ角ゴシック Medium" panose="020B0600000000000000" pitchFamily="34" charset="-128"/>
            </a:endParaRPr>
          </a:p>
          <a:p>
            <a:pPr algn="ctr"/>
            <a:r>
              <a:rPr lang="ja-JP" altLang="en-US" sz="3200" dirty="0">
                <a:latin typeface="源ノ角ゴシック Medium" panose="020B0600000000000000" pitchFamily="34" charset="-128"/>
                <a:ea typeface="源ノ角ゴシック Medium" panose="020B0600000000000000" pitchFamily="34" charset="-128"/>
              </a:rPr>
              <a:t>○○会社</a:t>
            </a:r>
            <a:endParaRPr kumimoji="1" lang="en-US" altLang="ja-JP" sz="3200" dirty="0">
              <a:latin typeface="源ノ角ゴシック Medium" panose="020B0600000000000000" pitchFamily="34" charset="-128"/>
              <a:ea typeface="源ノ角ゴシック Medium" panose="020B0600000000000000" pitchFamily="34" charset="-128"/>
            </a:endParaRPr>
          </a:p>
        </p:txBody>
      </p:sp>
      <p:sp>
        <p:nvSpPr>
          <p:cNvPr id="11" name="テキスト ボックス 10">
            <a:extLst>
              <a:ext uri="{FF2B5EF4-FFF2-40B4-BE49-F238E27FC236}">
                <a16:creationId xmlns:a16="http://schemas.microsoft.com/office/drawing/2014/main" id="{436E2D03-FA25-402D-BB75-9893C197AC8D}"/>
              </a:ext>
            </a:extLst>
          </p:cNvPr>
          <p:cNvSpPr txBox="1"/>
          <p:nvPr/>
        </p:nvSpPr>
        <p:spPr>
          <a:xfrm>
            <a:off x="716371" y="5783573"/>
            <a:ext cx="5948005" cy="584775"/>
          </a:xfrm>
          <a:prstGeom prst="rect">
            <a:avLst/>
          </a:prstGeom>
          <a:noFill/>
          <a:ln>
            <a:noFill/>
          </a:ln>
        </p:spPr>
        <p:txBody>
          <a:bodyPr wrap="square" rtlCol="0">
            <a:spAutoFit/>
          </a:bodyPr>
          <a:lstStyle/>
          <a:p>
            <a:r>
              <a:rPr lang="ja-JP" altLang="en-US" sz="1600" dirty="0">
                <a:solidFill>
                  <a:schemeClr val="bg1"/>
                </a:solidFill>
                <a:latin typeface="BIZ UDPゴシック" panose="020B0400000000000000" pitchFamily="50" charset="-128"/>
                <a:ea typeface="BIZ UDPゴシック" panose="020B0400000000000000" pitchFamily="50" charset="-128"/>
              </a:rPr>
              <a:t>○　不動産所有者が風俗営業所に対し、風俗営業に関する</a:t>
            </a:r>
            <a:endParaRPr lang="en-US" altLang="ja-JP" sz="1600" dirty="0">
              <a:solidFill>
                <a:schemeClr val="bg1"/>
              </a:solidFill>
              <a:latin typeface="BIZ UDPゴシック" panose="020B0400000000000000" pitchFamily="50" charset="-128"/>
              <a:ea typeface="BIZ UDPゴシック" panose="020B0400000000000000" pitchFamily="50" charset="-128"/>
            </a:endParaRPr>
          </a:p>
          <a:p>
            <a:r>
              <a:rPr lang="ja-JP" altLang="en-US" sz="1600" dirty="0">
                <a:solidFill>
                  <a:schemeClr val="bg1"/>
                </a:solidFill>
                <a:latin typeface="BIZ UDPゴシック" panose="020B0400000000000000" pitchFamily="50" charset="-128"/>
                <a:ea typeface="BIZ UDPゴシック" panose="020B0400000000000000" pitchFamily="50" charset="-128"/>
              </a:rPr>
              <a:t>　許可の取得状況を確認する。</a:t>
            </a: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402474EC-A8FD-469A-B5A2-CDCB66655AD2}"/>
              </a:ext>
            </a:extLst>
          </p:cNvPr>
          <p:cNvSpPr txBox="1"/>
          <p:nvPr/>
        </p:nvSpPr>
        <p:spPr>
          <a:xfrm>
            <a:off x="716371" y="6392475"/>
            <a:ext cx="5665377" cy="584775"/>
          </a:xfrm>
          <a:prstGeom prst="rect">
            <a:avLst/>
          </a:prstGeom>
          <a:noFill/>
          <a:ln>
            <a:noFill/>
          </a:ln>
        </p:spPr>
        <p:txBody>
          <a:bodyPr wrap="square" rtlCol="0">
            <a:spAutoFit/>
          </a:bodyPr>
          <a:lstStyle/>
          <a:p>
            <a:r>
              <a:rPr lang="ja-JP" altLang="en-US" sz="1600" dirty="0">
                <a:solidFill>
                  <a:schemeClr val="bg1"/>
                </a:solidFill>
                <a:latin typeface="BIZ UDPゴシック" panose="020B0400000000000000" pitchFamily="50" charset="-128"/>
                <a:ea typeface="BIZ UDPゴシック" panose="020B0400000000000000" pitchFamily="50" charset="-128"/>
              </a:rPr>
              <a:t>○　不動産所有者が定期的に風俗営業所との契約内容と</a:t>
            </a:r>
            <a:endParaRPr lang="en-US" altLang="ja-JP" sz="1600" dirty="0">
              <a:solidFill>
                <a:schemeClr val="bg1"/>
              </a:solidFill>
              <a:latin typeface="BIZ UDPゴシック" panose="020B0400000000000000" pitchFamily="50" charset="-128"/>
              <a:ea typeface="BIZ UDPゴシック" panose="020B0400000000000000" pitchFamily="50" charset="-128"/>
            </a:endParaRPr>
          </a:p>
          <a:p>
            <a:r>
              <a:rPr lang="ja-JP" altLang="en-US" sz="1600" dirty="0">
                <a:solidFill>
                  <a:schemeClr val="bg1"/>
                </a:solidFill>
                <a:latin typeface="BIZ UDPゴシック" panose="020B0400000000000000" pitchFamily="50" charset="-128"/>
                <a:ea typeface="BIZ UDPゴシック" panose="020B0400000000000000" pitchFamily="50" charset="-128"/>
              </a:rPr>
              <a:t>　使用実態の同一性を確認する。</a:t>
            </a: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FF2EB01D-9C31-45DB-8326-2640938F4653}"/>
              </a:ext>
            </a:extLst>
          </p:cNvPr>
          <p:cNvSpPr txBox="1"/>
          <p:nvPr/>
        </p:nvSpPr>
        <p:spPr>
          <a:xfrm>
            <a:off x="716371" y="7025504"/>
            <a:ext cx="5665377" cy="338554"/>
          </a:xfrm>
          <a:prstGeom prst="rect">
            <a:avLst/>
          </a:prstGeom>
          <a:noFill/>
          <a:ln>
            <a:noFill/>
          </a:ln>
        </p:spPr>
        <p:txBody>
          <a:bodyPr wrap="square" rtlCol="0">
            <a:spAutoFit/>
          </a:bodyPr>
          <a:lstStyle/>
          <a:p>
            <a:r>
              <a:rPr lang="ja-JP" altLang="en-US" sz="1600" dirty="0">
                <a:solidFill>
                  <a:schemeClr val="bg1"/>
                </a:solidFill>
                <a:latin typeface="BIZ UDPゴシック" panose="020B0400000000000000" pitchFamily="50" charset="-128"/>
                <a:ea typeface="BIZ UDPゴシック" panose="020B0400000000000000" pitchFamily="50" charset="-128"/>
              </a:rPr>
              <a:t>○　不動産所有者が定期的にビル内の自主点検を行う。</a:t>
            </a: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BE9163E4-4770-4601-A039-97CF5B1E073E}"/>
              </a:ext>
            </a:extLst>
          </p:cNvPr>
          <p:cNvSpPr txBox="1"/>
          <p:nvPr/>
        </p:nvSpPr>
        <p:spPr>
          <a:xfrm>
            <a:off x="567736" y="7364058"/>
            <a:ext cx="6438900" cy="338554"/>
          </a:xfrm>
          <a:prstGeom prst="rect">
            <a:avLst/>
          </a:prstGeom>
          <a:noFill/>
          <a:ln>
            <a:noFill/>
          </a:ln>
        </p:spPr>
        <p:txBody>
          <a:bodyPr wrap="square" rtlCol="0">
            <a:spAutoFit/>
          </a:bodyPr>
          <a:lstStyle/>
          <a:p>
            <a:r>
              <a:rPr kumimoji="1" lang="ja-JP" altLang="en-US" sz="1600" dirty="0">
                <a:solidFill>
                  <a:schemeClr val="bg1"/>
                </a:solidFill>
                <a:latin typeface="BIZ UDPゴシック" panose="020B0400000000000000" pitchFamily="50" charset="-128"/>
                <a:ea typeface="BIZ UDPゴシック" panose="020B0400000000000000" pitchFamily="50" charset="-128"/>
              </a:rPr>
              <a:t>など、適正管理に努め</a:t>
            </a:r>
            <a:r>
              <a:rPr lang="ja-JP" altLang="en-US" sz="1600" dirty="0">
                <a:solidFill>
                  <a:schemeClr val="bg1"/>
                </a:solidFill>
                <a:latin typeface="BIZ UDPゴシック" panose="020B0400000000000000" pitchFamily="50" charset="-128"/>
                <a:ea typeface="BIZ UDPゴシック" panose="020B0400000000000000" pitchFamily="50" charset="-128"/>
              </a:rPr>
              <a:t>ています。</a:t>
            </a: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99C7A7F9-5205-487F-AA37-3404E0AFC164}"/>
              </a:ext>
            </a:extLst>
          </p:cNvPr>
          <p:cNvSpPr txBox="1"/>
          <p:nvPr/>
        </p:nvSpPr>
        <p:spPr>
          <a:xfrm>
            <a:off x="716371" y="5389093"/>
            <a:ext cx="5139504" cy="338554"/>
          </a:xfrm>
          <a:prstGeom prst="rect">
            <a:avLst/>
          </a:prstGeom>
          <a:noFill/>
          <a:ln>
            <a:noFill/>
          </a:ln>
        </p:spPr>
        <p:txBody>
          <a:bodyPr wrap="square" rtlCol="0">
            <a:spAutoFit/>
          </a:bodyPr>
          <a:lstStyle/>
          <a:p>
            <a:r>
              <a:rPr lang="ja-JP" altLang="en-US" sz="1600" dirty="0">
                <a:solidFill>
                  <a:schemeClr val="bg1"/>
                </a:solidFill>
                <a:latin typeface="BIZ UDPゴシック" panose="020B0400000000000000" pitchFamily="50" charset="-128"/>
                <a:ea typeface="BIZ UDPゴシック" panose="020B0400000000000000" pitchFamily="50" charset="-128"/>
              </a:rPr>
              <a:t>適正営業推進ビルでは、</a:t>
            </a:r>
            <a:endParaRPr kumimoji="1" lang="ja-JP" altLang="en-US" sz="1600" dirty="0">
              <a:solidFill>
                <a:schemeClr val="bg1"/>
              </a:solidFill>
              <a:latin typeface="BIZ UDPゴシック" panose="020B0400000000000000" pitchFamily="50" charset="-128"/>
              <a:ea typeface="BIZ UDPゴシック" panose="020B0400000000000000" pitchFamily="50" charset="-128"/>
            </a:endParaRPr>
          </a:p>
        </p:txBody>
      </p:sp>
      <p:sp>
        <p:nvSpPr>
          <p:cNvPr id="16" name="正方形/長方形 15">
            <a:extLst>
              <a:ext uri="{FF2B5EF4-FFF2-40B4-BE49-F238E27FC236}">
                <a16:creationId xmlns:a16="http://schemas.microsoft.com/office/drawing/2014/main" id="{97A7926E-8001-4588-9DAA-E51561BF05FD}"/>
              </a:ext>
            </a:extLst>
          </p:cNvPr>
          <p:cNvSpPr/>
          <p:nvPr/>
        </p:nvSpPr>
        <p:spPr>
          <a:xfrm>
            <a:off x="474346" y="5236761"/>
            <a:ext cx="5926453" cy="2675385"/>
          </a:xfrm>
          <a:prstGeom prst="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C0C677F-EA12-4952-8144-C6A391E0BCBF}"/>
              </a:ext>
            </a:extLst>
          </p:cNvPr>
          <p:cNvSpPr txBox="1"/>
          <p:nvPr/>
        </p:nvSpPr>
        <p:spPr>
          <a:xfrm>
            <a:off x="3690373" y="8807151"/>
            <a:ext cx="2949626" cy="892552"/>
          </a:xfrm>
          <a:prstGeom prst="rect">
            <a:avLst/>
          </a:prstGeom>
          <a:noFill/>
          <a:ln>
            <a:solidFill>
              <a:schemeClr val="tx1"/>
            </a:solidFill>
          </a:ln>
        </p:spPr>
        <p:txBody>
          <a:bodyPr wrap="square" rtlCol="0">
            <a:spAutoFit/>
          </a:bodyPr>
          <a:lstStyle/>
          <a:p>
            <a:pPr algn="ctr"/>
            <a:r>
              <a:rPr lang="ja-JP" altLang="en-US" sz="2000" dirty="0">
                <a:latin typeface="源ノ角ゴシック Medium" panose="020B0600000000000000" pitchFamily="34" charset="-128"/>
                <a:ea typeface="源ノ角ゴシック Medium" panose="020B0600000000000000" pitchFamily="34" charset="-128"/>
              </a:rPr>
              <a:t>（管理会社名）</a:t>
            </a:r>
            <a:endParaRPr lang="en-US" altLang="ja-JP" sz="2000" dirty="0">
              <a:latin typeface="源ノ角ゴシック Medium" panose="020B0600000000000000" pitchFamily="34" charset="-128"/>
              <a:ea typeface="源ノ角ゴシック Medium" panose="020B0600000000000000" pitchFamily="34" charset="-128"/>
            </a:endParaRPr>
          </a:p>
          <a:p>
            <a:pPr algn="ctr"/>
            <a:r>
              <a:rPr kumimoji="1" lang="ja-JP" altLang="en-US" sz="3200" dirty="0">
                <a:latin typeface="源ノ角ゴシック Medium" panose="020B0600000000000000" pitchFamily="34" charset="-128"/>
                <a:ea typeface="源ノ角ゴシック Medium" panose="020B0600000000000000" pitchFamily="34" charset="-128"/>
              </a:rPr>
              <a:t>○○不動産</a:t>
            </a:r>
          </a:p>
        </p:txBody>
      </p:sp>
      <p:sp>
        <p:nvSpPr>
          <p:cNvPr id="8" name="吹き出し: 四角形 7">
            <a:extLst>
              <a:ext uri="{FF2B5EF4-FFF2-40B4-BE49-F238E27FC236}">
                <a16:creationId xmlns:a16="http://schemas.microsoft.com/office/drawing/2014/main" id="{053F962C-9247-411F-A103-D7A1DBF297F1}"/>
              </a:ext>
            </a:extLst>
          </p:cNvPr>
          <p:cNvSpPr/>
          <p:nvPr/>
        </p:nvSpPr>
        <p:spPr>
          <a:xfrm>
            <a:off x="8096250" y="7972289"/>
            <a:ext cx="5638800" cy="1788969"/>
          </a:xfrm>
          <a:prstGeom prst="wedgeRectCallout">
            <a:avLst>
              <a:gd name="adj1" fmla="val -68022"/>
              <a:gd name="adj2" fmla="val 30925"/>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rPr>
              <a:t>（注意）</a:t>
            </a:r>
            <a:endParaRPr kumimoji="1" lang="en-US" altLang="ja-JP" sz="2400" b="1" dirty="0">
              <a:solidFill>
                <a:schemeClr val="tx1"/>
              </a:solidFill>
            </a:endParaRPr>
          </a:p>
          <a:p>
            <a:r>
              <a:rPr kumimoji="1" lang="ja-JP" altLang="en-US" sz="2400" b="1" dirty="0">
                <a:solidFill>
                  <a:schemeClr val="tx1"/>
                </a:solidFill>
              </a:rPr>
              <a:t>チラシ下部には、不動産所有者や管理会社の名称をパソコン入力していただいた上で掲示してください。</a:t>
            </a:r>
          </a:p>
        </p:txBody>
      </p:sp>
    </p:spTree>
    <p:extLst>
      <p:ext uri="{BB962C8B-B14F-4D97-AF65-F5344CB8AC3E}">
        <p14:creationId xmlns:p14="http://schemas.microsoft.com/office/powerpoint/2010/main" val="36373375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TotalTime>
  <Words>193</Words>
  <Application>Microsoft Office PowerPoint</Application>
  <PresentationFormat>A4 210 x 297 mm</PresentationFormat>
  <Paragraphs>20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源ノ角ゴシック Medium</vt:lpstr>
      <vt:lpstr>游ゴシック</vt:lpstr>
      <vt:lpstr>游ゴシック Light</vt:lpstr>
      <vt:lpstr>Arial</vt:lpstr>
      <vt:lpstr>Calibri</vt:lpstr>
      <vt:lpstr>Calibri Light</vt:lpstr>
      <vt:lpstr>Copperplate Gothic Bold</vt:lpstr>
      <vt:lpstr>Office テーマ</vt:lpstr>
      <vt:lpstr>PowerPoint プレゼンテーション</vt:lpstr>
    </vt:vector>
  </TitlesOfParts>
  <Company>愛知県警察本部</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横井　秀和</dc:creator>
  <cp:lastModifiedBy>APP</cp:lastModifiedBy>
  <cp:revision>42</cp:revision>
  <cp:lastPrinted>2022-10-11T01:53:45Z</cp:lastPrinted>
  <dcterms:created xsi:type="dcterms:W3CDTF">2020-12-17T05:20:56Z</dcterms:created>
  <dcterms:modified xsi:type="dcterms:W3CDTF">2022-10-26T00:01:37Z</dcterms:modified>
</cp:coreProperties>
</file>